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rawings/drawing3.xml" ContentType="application/vnd.openxmlformats-officedocument.drawingml.chartshape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8"/>
  </p:notesMasterIdLst>
  <p:sldIdLst>
    <p:sldId id="256" r:id="rId2"/>
    <p:sldId id="299" r:id="rId3"/>
    <p:sldId id="378" r:id="rId4"/>
    <p:sldId id="379" r:id="rId5"/>
    <p:sldId id="380" r:id="rId6"/>
    <p:sldId id="408" r:id="rId7"/>
    <p:sldId id="405" r:id="rId8"/>
    <p:sldId id="288" r:id="rId9"/>
    <p:sldId id="415" r:id="rId10"/>
    <p:sldId id="266" r:id="rId11"/>
    <p:sldId id="384" r:id="rId12"/>
    <p:sldId id="385" r:id="rId13"/>
    <p:sldId id="386" r:id="rId14"/>
    <p:sldId id="387" r:id="rId15"/>
    <p:sldId id="413" r:id="rId16"/>
    <p:sldId id="410" r:id="rId17"/>
    <p:sldId id="291" r:id="rId18"/>
    <p:sldId id="416" r:id="rId19"/>
    <p:sldId id="305" r:id="rId20"/>
    <p:sldId id="390" r:id="rId21"/>
    <p:sldId id="391" r:id="rId22"/>
    <p:sldId id="392" r:id="rId23"/>
    <p:sldId id="393" r:id="rId24"/>
    <p:sldId id="407" r:id="rId25"/>
    <p:sldId id="316" r:id="rId26"/>
    <p:sldId id="41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CC3300"/>
    <a:srgbClr val="FF66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77" autoAdjust="0"/>
    <p:restoredTop sz="94654" autoAdjust="0"/>
  </p:normalViewPr>
  <p:slideViewPr>
    <p:cSldViewPr>
      <p:cViewPr varScale="1">
        <p:scale>
          <a:sx n="100" d="100"/>
          <a:sy n="100" d="100"/>
        </p:scale>
        <p:origin x="-2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3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Office_Excel1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FD4-43B1-922C-D45C29FDC695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FD4-43B1-922C-D45C29FDC695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FD4-43B1-922C-D45C29FDC695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FD4-43B1-922C-D45C29FDC695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FD4-43B1-922C-D45C29FDC695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FD4-43B1-922C-D45C29FDC69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№13</c:v>
                </c:pt>
                <c:pt idx="1">
                  <c:v>СОШ №2</c:v>
                </c:pt>
                <c:pt idx="2">
                  <c:v>СОШ №3</c:v>
                </c:pt>
                <c:pt idx="3">
                  <c:v>СОШ №6</c:v>
                </c:pt>
                <c:pt idx="4">
                  <c:v>Лицей №12</c:v>
                </c:pt>
                <c:pt idx="5">
                  <c:v>СОШ №4</c:v>
                </c:pt>
                <c:pt idx="6">
                  <c:v>СОШ №5</c:v>
                </c:pt>
                <c:pt idx="7">
                  <c:v>СОШ №7</c:v>
                </c:pt>
                <c:pt idx="8">
                  <c:v>Гимназия №11</c:v>
                </c:pt>
                <c:pt idx="9">
                  <c:v>СОШ №8</c:v>
                </c:pt>
                <c:pt idx="10">
                  <c:v>СОШ №10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0.98</c:v>
                </c:pt>
                <c:pt idx="6">
                  <c:v>0.96000000000000063</c:v>
                </c:pt>
                <c:pt idx="7">
                  <c:v>0.96000000000000063</c:v>
                </c:pt>
                <c:pt idx="8">
                  <c:v>0.95000000000000062</c:v>
                </c:pt>
                <c:pt idx="9">
                  <c:v>0.95000000000000062</c:v>
                </c:pt>
                <c:pt idx="10">
                  <c:v>0.86000000000000065</c:v>
                </c:pt>
                <c:pt idx="11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BFD4-43B1-922C-D45C29FDC695}"/>
            </c:ext>
          </c:extLst>
        </c:ser>
        <c:axId val="36744192"/>
        <c:axId val="36745984"/>
      </c:barChart>
      <c:catAx>
        <c:axId val="36744192"/>
        <c:scaling>
          <c:orientation val="minMax"/>
        </c:scaling>
        <c:axPos val="b"/>
        <c:numFmt formatCode="General" sourceLinked="0"/>
        <c:tickLblPos val="nextTo"/>
        <c:crossAx val="36745984"/>
        <c:crosses val="autoZero"/>
        <c:auto val="1"/>
        <c:lblAlgn val="ctr"/>
        <c:lblOffset val="100"/>
      </c:catAx>
      <c:valAx>
        <c:axId val="3674598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3674419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602"/>
                  <c:y val="-1.122413312352158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205-42E7-8972-4A6ED9340918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205-42E7-8972-4A6ED9340918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205-42E7-8972-4A6ED9340918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05-42E7-8972-4A6ED9340918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205-42E7-8972-4A6ED9340918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205-42E7-8972-4A6ED9340918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205-42E7-8972-4A6ED9340918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205-42E7-8972-4A6ED9340918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205-42E7-8972-4A6ED9340918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05-42E7-8972-4A6ED9340918}"/>
                </c:ext>
              </c:extLst>
            </c:dLbl>
            <c:dLbl>
              <c:idx val="1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9205-42E7-8972-4A6ED9340918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205-42E7-8972-4A6ED9340918}"/>
                </c:ext>
              </c:extLst>
            </c:dLbl>
            <c:dLbl>
              <c:idx val="1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205-42E7-8972-4A6ED9340918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205-42E7-8972-4A6ED9340918}"/>
                </c:ext>
              </c:extLst>
            </c:dLbl>
            <c:dLbl>
              <c:idx val="1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205-42E7-8972-4A6ED9340918}"/>
                </c:ext>
              </c:extLst>
            </c:dLbl>
            <c:dLbl>
              <c:idx val="1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205-42E7-8972-4A6ED9340918}"/>
                </c:ext>
              </c:extLst>
            </c:dLbl>
            <c:dLbl>
              <c:idx val="1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205-42E7-8972-4A6ED9340918}"/>
                </c:ext>
              </c:extLst>
            </c:dLbl>
            <c:dLbl>
              <c:idx val="1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205-42E7-8972-4A6ED9340918}"/>
                </c:ext>
              </c:extLst>
            </c:dLbl>
            <c:dLbl>
              <c:idx val="18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205-42E7-8972-4A6ED93409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Лист1!$A$2:$A$21</c:f>
              <c:strCache>
                <c:ptCount val="20"/>
                <c:pt idx="0">
                  <c:v>СОШ им. Горького</c:v>
                </c:pt>
                <c:pt idx="1">
                  <c:v>Федотовская ООШ</c:v>
                </c:pt>
                <c:pt idx="2">
                  <c:v>Н – Чершелинская ООШ</c:v>
                </c:pt>
                <c:pt idx="3">
                  <c:v>Ст – Иштерякская ООШ</c:v>
                </c:pt>
                <c:pt idx="4">
                  <c:v>Урдалинская ООШ</c:v>
                </c:pt>
                <c:pt idx="5">
                  <c:v>Куакбашская ООШ</c:v>
                </c:pt>
                <c:pt idx="6">
                  <c:v>Сугушлинская ООШ</c:v>
                </c:pt>
                <c:pt idx="7">
                  <c:v>Керлигачская ООШ</c:v>
                </c:pt>
                <c:pt idx="8">
                  <c:v>Н. -Чершелин. ш – дет. сад</c:v>
                </c:pt>
                <c:pt idx="9">
                  <c:v>Н.Серёжкинская ООШ</c:v>
                </c:pt>
                <c:pt idx="10">
                  <c:v>Урмышлинская ООШ</c:v>
                </c:pt>
                <c:pt idx="11">
                  <c:v>Зай -Каратайская ООШ </c:v>
                </c:pt>
                <c:pt idx="12">
                  <c:v>Ивановская ООШ</c:v>
                </c:pt>
                <c:pt idx="13">
                  <c:v>Старо - Кувакская СОШ</c:v>
                </c:pt>
                <c:pt idx="14">
                  <c:v>Сарабикуловская ООШ</c:v>
                </c:pt>
                <c:pt idx="15">
                  <c:v>Тимяшевская СОШ</c:v>
                </c:pt>
                <c:pt idx="16">
                  <c:v>Подлесная ООШ</c:v>
                </c:pt>
                <c:pt idx="17">
                  <c:v>Шугуровская СОШ</c:v>
                </c:pt>
                <c:pt idx="18">
                  <c:v>Урдалинская ООШ</c:v>
                </c:pt>
                <c:pt idx="19">
                  <c:v>Ст-Письмянская ООШ</c:v>
                </c:pt>
              </c:strCache>
            </c:strRef>
          </c:cat>
          <c:val>
            <c:numRef>
              <c:f>Лист1!$B$2:$B$21</c:f>
              <c:numCache>
                <c:formatCode>0%</c:formatCode>
                <c:ptCount val="2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9205-42E7-8972-4A6ED9340918}"/>
            </c:ext>
          </c:extLst>
        </c:ser>
        <c:axId val="41351040"/>
        <c:axId val="41352576"/>
      </c:barChart>
      <c:catAx>
        <c:axId val="4135104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41352576"/>
        <c:crosses val="autoZero"/>
        <c:auto val="1"/>
        <c:lblAlgn val="ctr"/>
        <c:lblOffset val="100"/>
      </c:catAx>
      <c:valAx>
        <c:axId val="4135257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41351040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6.466693063182348E-2"/>
          <c:y val="3.2521566550811482E-2"/>
          <c:w val="0.93533311295216726"/>
          <c:h val="0.71363975336420471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№8</c:v>
                </c:pt>
                <c:pt idx="1">
                  <c:v>Лицей №12</c:v>
                </c:pt>
                <c:pt idx="2">
                  <c:v>СОШ №3</c:v>
                </c:pt>
                <c:pt idx="3">
                  <c:v>СОШ №2</c:v>
                </c:pt>
                <c:pt idx="4">
                  <c:v>СОШ №5</c:v>
                </c:pt>
                <c:pt idx="5">
                  <c:v>СОШ №10</c:v>
                </c:pt>
                <c:pt idx="6">
                  <c:v>СОШ №13</c:v>
                </c:pt>
                <c:pt idx="7">
                  <c:v>СОШ №4</c:v>
                </c:pt>
                <c:pt idx="8">
                  <c:v>СОШ №6</c:v>
                </c:pt>
                <c:pt idx="9">
                  <c:v>СОШ №7</c:v>
                </c:pt>
                <c:pt idx="10">
                  <c:v>Гимназия №11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0.93</c:v>
                </c:pt>
                <c:pt idx="1">
                  <c:v>0.89</c:v>
                </c:pt>
                <c:pt idx="2">
                  <c:v>0.88</c:v>
                </c:pt>
                <c:pt idx="3">
                  <c:v>0.85000000000000009</c:v>
                </c:pt>
                <c:pt idx="4">
                  <c:v>0.85000000000000009</c:v>
                </c:pt>
                <c:pt idx="5">
                  <c:v>0.79</c:v>
                </c:pt>
                <c:pt idx="6">
                  <c:v>0.79</c:v>
                </c:pt>
                <c:pt idx="7">
                  <c:v>0.79</c:v>
                </c:pt>
                <c:pt idx="8">
                  <c:v>0.7400000000000001</c:v>
                </c:pt>
                <c:pt idx="9">
                  <c:v>0.72000000000000008</c:v>
                </c:pt>
                <c:pt idx="10">
                  <c:v>0.71000000000000008</c:v>
                </c:pt>
                <c:pt idx="11">
                  <c:v>0.30000000000000004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7C-4077-AE5B-1266350FF40C}"/>
            </c:ext>
          </c:extLst>
        </c:ser>
        <c:axId val="42056704"/>
        <c:axId val="40837888"/>
      </c:barChart>
      <c:catAx>
        <c:axId val="4205670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40837888"/>
        <c:crosses val="autoZero"/>
        <c:auto val="1"/>
        <c:lblAlgn val="ctr"/>
        <c:lblOffset val="100"/>
      </c:catAx>
      <c:valAx>
        <c:axId val="4083788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4205670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A20-4169-9D9C-FDAEF52F92E5}"/>
                </c:ext>
              </c:extLst>
            </c:dLbl>
            <c:dLbl>
              <c:idx val="2"/>
              <c:layout>
                <c:manualLayout>
                  <c:x val="-2.869007172517932E-2"/>
                  <c:y val="-6.0127821332309423E-3"/>
                </c:manualLayout>
              </c:layout>
              <c:dLblPos val="outEnd"/>
              <c:showVal val="1"/>
            </c:dLbl>
            <c:dLbl>
              <c:idx val="3"/>
              <c:layout>
                <c:manualLayout>
                  <c:x val="-1.2080030200075474E-2"/>
                  <c:y val="9.0191731998464156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A20-4169-9D9C-FDAEF52F92E5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A20-4169-9D9C-FDAEF52F92E5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A20-4169-9D9C-FDAEF52F92E5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A20-4169-9D9C-FDAEF52F92E5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A20-4169-9D9C-FDAEF52F92E5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A20-4169-9D9C-FDAEF52F92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Лист1!$A$2:$A$21</c:f>
              <c:strCache>
                <c:ptCount val="20"/>
                <c:pt idx="0">
                  <c:v>Урмышлинская ООШ</c:v>
                </c:pt>
                <c:pt idx="1">
                  <c:v>Н. -Чершелин. ш – дет. сад</c:v>
                </c:pt>
                <c:pt idx="2">
                  <c:v>Керлигачская ООШ</c:v>
                </c:pt>
                <c:pt idx="3">
                  <c:v>Сарабикуловская ООШ</c:v>
                </c:pt>
                <c:pt idx="4">
                  <c:v>Каркалинская ООШ</c:v>
                </c:pt>
                <c:pt idx="5">
                  <c:v>Сугушлинская ООШ</c:v>
                </c:pt>
                <c:pt idx="6">
                  <c:v>Ивановская ООШ</c:v>
                </c:pt>
                <c:pt idx="7">
                  <c:v>Зеленорощинская СОШ</c:v>
                </c:pt>
                <c:pt idx="8">
                  <c:v>Зай -Каратайская ООШ </c:v>
                </c:pt>
                <c:pt idx="9">
                  <c:v>Н – Чершелинская ООШ</c:v>
                </c:pt>
                <c:pt idx="10">
                  <c:v>Шугуровская СОШ </c:v>
                </c:pt>
                <c:pt idx="11">
                  <c:v>Куакбашская ООШ</c:v>
                </c:pt>
                <c:pt idx="12">
                  <c:v>Ст-Письмянская ООШ</c:v>
                </c:pt>
                <c:pt idx="13">
                  <c:v>Урдалинская ООШ</c:v>
                </c:pt>
                <c:pt idx="14">
                  <c:v>Старо - Кувакская СОШ</c:v>
                </c:pt>
                <c:pt idx="15">
                  <c:v>Подлесная ООШ</c:v>
                </c:pt>
                <c:pt idx="16">
                  <c:v>Тимяшевская СОШ</c:v>
                </c:pt>
                <c:pt idx="17">
                  <c:v>Ст – Иштерякская ООШ</c:v>
                </c:pt>
                <c:pt idx="18">
                  <c:v>Н.Серёжкинская ООШ</c:v>
                </c:pt>
                <c:pt idx="19">
                  <c:v>Федотовская ООШ</c:v>
                </c:pt>
              </c:strCache>
            </c:strRef>
          </c:cat>
          <c:val>
            <c:numRef>
              <c:f>Лист1!$B$2:$B$21</c:f>
              <c:numCache>
                <c:formatCode>0%</c:formatCode>
                <c:ptCount val="2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0.77000000000000013</c:v>
                </c:pt>
                <c:pt idx="8">
                  <c:v>0.75000000000000011</c:v>
                </c:pt>
                <c:pt idx="9">
                  <c:v>0.71000000000000008</c:v>
                </c:pt>
                <c:pt idx="10">
                  <c:v>0.69000000000000006</c:v>
                </c:pt>
                <c:pt idx="11">
                  <c:v>0.67000000000000015</c:v>
                </c:pt>
                <c:pt idx="12">
                  <c:v>0.67000000000000015</c:v>
                </c:pt>
                <c:pt idx="13">
                  <c:v>0.67000000000000015</c:v>
                </c:pt>
                <c:pt idx="14">
                  <c:v>0.64000000000000012</c:v>
                </c:pt>
                <c:pt idx="15">
                  <c:v>0.64000000000000012</c:v>
                </c:pt>
                <c:pt idx="16">
                  <c:v>0.59</c:v>
                </c:pt>
                <c:pt idx="17">
                  <c:v>0.59</c:v>
                </c:pt>
                <c:pt idx="18">
                  <c:v>0.5</c:v>
                </c:pt>
                <c:pt idx="19">
                  <c:v>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1A20-4169-9D9C-FDAEF52F92E5}"/>
            </c:ext>
          </c:extLst>
        </c:ser>
        <c:dLbls>
          <c:showVal val="1"/>
        </c:dLbls>
        <c:axId val="40845696"/>
        <c:axId val="40847232"/>
      </c:barChart>
      <c:catAx>
        <c:axId val="4084569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40847232"/>
        <c:crosses val="autoZero"/>
        <c:auto val="1"/>
        <c:lblAlgn val="ctr"/>
        <c:lblOffset val="100"/>
      </c:catAx>
      <c:valAx>
        <c:axId val="4084723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40845696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034612947713278"/>
                  <c:y val="-6.4221139024288787E-4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92E-44A8-B0B5-45B945E1B9E4}"/>
                </c:ext>
              </c:extLst>
            </c:dLbl>
            <c:dLbl>
              <c:idx val="1"/>
              <c:layout>
                <c:manualLayout>
                  <c:x val="-5.8723686382080378E-2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92E-44A8-B0B5-45B945E1B9E4}"/>
                </c:ext>
              </c:extLst>
            </c:dLbl>
            <c:dLbl>
              <c:idx val="2"/>
              <c:layout>
                <c:manualLayout>
                  <c:x val="-5.1195008640787847E-2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92E-44A8-B0B5-45B945E1B9E4}"/>
                </c:ext>
              </c:extLst>
            </c:dLbl>
            <c:dLbl>
              <c:idx val="3"/>
              <c:layout>
                <c:manualLayout>
                  <c:x val="-4.517206644775406E-2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92E-44A8-B0B5-45B945E1B9E4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92E-44A8-B0B5-45B945E1B9E4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92E-44A8-B0B5-45B945E1B9E4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92E-44A8-B0B5-45B945E1B9E4}"/>
                </c:ext>
              </c:extLst>
            </c:dLbl>
            <c:dLbl>
              <c:idx val="7"/>
              <c:layout>
                <c:manualLayout>
                  <c:x val="-3.7643388706461826E-2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92E-44A8-B0B5-45B945E1B9E4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92E-44A8-B0B5-45B945E1B9E4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92E-44A8-B0B5-45B945E1B9E4}"/>
                </c:ext>
              </c:extLst>
            </c:dLbl>
            <c:dLbl>
              <c:idx val="10"/>
              <c:layout>
                <c:manualLayout>
                  <c:x val="-0.3162044651342798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92E-44A8-B0B5-45B945E1B9E4}"/>
                </c:ext>
              </c:extLst>
            </c:dLbl>
            <c:dLbl>
              <c:idx val="11"/>
              <c:layout>
                <c:manualLayout>
                  <c:x val="-4.8183537544271099E-2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92E-44A8-B0B5-45B945E1B9E4}"/>
                </c:ext>
              </c:extLst>
            </c:dLbl>
            <c:dLbl>
              <c:idx val="12"/>
              <c:layout>
                <c:manualLayout>
                  <c:x val="-4.2160595351237132E-2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92E-44A8-B0B5-45B945E1B9E4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92E-44A8-B0B5-45B945E1B9E4}"/>
                </c:ext>
              </c:extLst>
            </c:dLbl>
            <c:dLbl>
              <c:idx val="1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92E-44A8-B0B5-45B945E1B9E4}"/>
                </c:ext>
              </c:extLst>
            </c:dLbl>
            <c:dLbl>
              <c:idx val="1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92E-44A8-B0B5-45B945E1B9E4}"/>
                </c:ext>
              </c:extLst>
            </c:dLbl>
            <c:dLbl>
              <c:idx val="1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92E-44A8-B0B5-45B945E1B9E4}"/>
                </c:ext>
              </c:extLst>
            </c:dLbl>
            <c:dLbl>
              <c:idx val="1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92E-44A8-B0B5-45B945E1B9E4}"/>
                </c:ext>
              </c:extLst>
            </c:dLbl>
            <c:dLbl>
              <c:idx val="18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292E-44A8-B0B5-45B945E1B9E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Ивановская ООШ</c:v>
                </c:pt>
                <c:pt idx="1">
                  <c:v>Керлигачская ООШ</c:v>
                </c:pt>
                <c:pt idx="2">
                  <c:v>Куакбашская ООШ</c:v>
                </c:pt>
                <c:pt idx="3">
                  <c:v>Н – Чершелинская ООШ</c:v>
                </c:pt>
                <c:pt idx="4">
                  <c:v>Н. -Чершелин. ш – дет. сад</c:v>
                </c:pt>
                <c:pt idx="5">
                  <c:v>Н.Серёжкинская ООШ</c:v>
                </c:pt>
                <c:pt idx="6">
                  <c:v>Сарабикуловская ООШ</c:v>
                </c:pt>
                <c:pt idx="7">
                  <c:v>Ст – Иштерякская ООШ</c:v>
                </c:pt>
                <c:pt idx="8">
                  <c:v>Сугушлинская ООШ</c:v>
                </c:pt>
                <c:pt idx="9">
                  <c:v>Тимяшевская СОШ</c:v>
                </c:pt>
                <c:pt idx="10">
                  <c:v>Федотовская ООШ</c:v>
                </c:pt>
                <c:pt idx="11">
                  <c:v>Урдалинская ООШ </c:v>
                </c:pt>
                <c:pt idx="12">
                  <c:v>Шугуровская СОШ</c:v>
                </c:pt>
                <c:pt idx="13">
                  <c:v>Зеленорощинская СОШ</c:v>
                </c:pt>
                <c:pt idx="14">
                  <c:v>Ст-Письмянская ООШ</c:v>
                </c:pt>
                <c:pt idx="15">
                  <c:v>Зай -Каратайская ООШ </c:v>
                </c:pt>
                <c:pt idx="16">
                  <c:v>Урмышлинская ООШ</c:v>
                </c:pt>
                <c:pt idx="17">
                  <c:v>Подлесная ООШ</c:v>
                </c:pt>
                <c:pt idx="18">
                  <c:v>Старо - Кувакская СОШ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0.92</c:v>
                </c:pt>
                <c:pt idx="18">
                  <c:v>0.92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292E-44A8-B0B5-45B945E1B9E4}"/>
            </c:ext>
          </c:extLst>
        </c:ser>
        <c:axId val="50385664"/>
        <c:axId val="50387200"/>
      </c:barChart>
      <c:catAx>
        <c:axId val="5038566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50387200"/>
        <c:crosses val="autoZero"/>
        <c:auto val="1"/>
        <c:lblAlgn val="ctr"/>
        <c:lblOffset val="100"/>
      </c:catAx>
      <c:valAx>
        <c:axId val="5038720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50385664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6.4666930631823633E-2"/>
          <c:y val="8.8871575094240168E-4"/>
          <c:w val="0.93533311295216726"/>
          <c:h val="0.7136397533642040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№2</c:v>
                </c:pt>
                <c:pt idx="1">
                  <c:v>СОШ №5</c:v>
                </c:pt>
                <c:pt idx="2">
                  <c:v>Лицей №12</c:v>
                </c:pt>
                <c:pt idx="3">
                  <c:v>СОШ №13</c:v>
                </c:pt>
                <c:pt idx="4">
                  <c:v>СОШ №6</c:v>
                </c:pt>
                <c:pt idx="5">
                  <c:v>СОШ №4</c:v>
                </c:pt>
                <c:pt idx="6">
                  <c:v>СОШ №3</c:v>
                </c:pt>
                <c:pt idx="7">
                  <c:v>Гимназия №11</c:v>
                </c:pt>
                <c:pt idx="8">
                  <c:v>СОШ №8</c:v>
                </c:pt>
                <c:pt idx="9">
                  <c:v>СОШ №10</c:v>
                </c:pt>
                <c:pt idx="10">
                  <c:v>СОШ №7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0.82000000000000062</c:v>
                </c:pt>
                <c:pt idx="1">
                  <c:v>0.82000000000000062</c:v>
                </c:pt>
                <c:pt idx="2">
                  <c:v>0.8</c:v>
                </c:pt>
                <c:pt idx="3">
                  <c:v>0.75000000000000089</c:v>
                </c:pt>
                <c:pt idx="4">
                  <c:v>0.70000000000000062</c:v>
                </c:pt>
                <c:pt idx="5">
                  <c:v>0.6400000000000009</c:v>
                </c:pt>
                <c:pt idx="6">
                  <c:v>0.63000000000000089</c:v>
                </c:pt>
                <c:pt idx="7">
                  <c:v>0.61000000000000065</c:v>
                </c:pt>
                <c:pt idx="8">
                  <c:v>0.59</c:v>
                </c:pt>
                <c:pt idx="9">
                  <c:v>0.58000000000000007</c:v>
                </c:pt>
                <c:pt idx="10">
                  <c:v>0.55000000000000004</c:v>
                </c:pt>
                <c:pt idx="11">
                  <c:v>0.30000000000000032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F8B-4B77-B97A-106D672EF062}"/>
            </c:ext>
          </c:extLst>
        </c:ser>
        <c:axId val="96881664"/>
        <c:axId val="96887552"/>
      </c:barChart>
      <c:catAx>
        <c:axId val="9688166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96887552"/>
        <c:crosses val="autoZero"/>
        <c:auto val="1"/>
        <c:lblAlgn val="ctr"/>
        <c:lblOffset val="100"/>
      </c:catAx>
      <c:valAx>
        <c:axId val="9688755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968816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0125300909985943"/>
          <c:y val="0"/>
          <c:w val="0.88368963541755585"/>
          <c:h val="0.65947453611815521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3A-4C42-864F-BC9011199B64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83A-4C42-864F-BC9011199B64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83A-4C42-864F-BC9011199B64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83A-4C42-864F-BC9011199B64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83A-4C42-864F-BC9011199B64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3A-4C42-864F-BC9011199B64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83A-4C42-864F-BC9011199B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Керлигачская ООШ</c:v>
                </c:pt>
                <c:pt idx="1">
                  <c:v>Сугушлинская ООШ</c:v>
                </c:pt>
                <c:pt idx="2">
                  <c:v>Подлесная ООШ</c:v>
                </c:pt>
                <c:pt idx="3">
                  <c:v>Ст – Иштерякская ООШ</c:v>
                </c:pt>
                <c:pt idx="4">
                  <c:v>Шугуровская СОШ </c:v>
                </c:pt>
                <c:pt idx="5">
                  <c:v>Ивановская ООШ</c:v>
                </c:pt>
                <c:pt idx="6">
                  <c:v>Куакбашская ООШ</c:v>
                </c:pt>
                <c:pt idx="7">
                  <c:v>Ст-Письмянская ООШ</c:v>
                </c:pt>
                <c:pt idx="8">
                  <c:v>Урдалинская ООШ</c:v>
                </c:pt>
                <c:pt idx="9">
                  <c:v>Зеленорощинская СОШ </c:v>
                </c:pt>
                <c:pt idx="10">
                  <c:v>Зай -Каратайская ООШ </c:v>
                </c:pt>
                <c:pt idx="11">
                  <c:v>Тимяшевская СОШ</c:v>
                </c:pt>
                <c:pt idx="12">
                  <c:v>Н – Чершелинская ООШ</c:v>
                </c:pt>
                <c:pt idx="13">
                  <c:v>Сарабикуловская ООШ</c:v>
                </c:pt>
                <c:pt idx="14">
                  <c:v>Н.Серёжкинская ООШ</c:v>
                </c:pt>
                <c:pt idx="15">
                  <c:v>Старо - Кувакская СОШ</c:v>
                </c:pt>
                <c:pt idx="16">
                  <c:v>Федотовская ООШ</c:v>
                </c:pt>
                <c:pt idx="17">
                  <c:v>Урмышлинская ООШ</c:v>
                </c:pt>
                <c:pt idx="18">
                  <c:v>Н. -Чершелин. ш – дет. сад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0.75000000000000089</c:v>
                </c:pt>
                <c:pt idx="3">
                  <c:v>0.69000000000000061</c:v>
                </c:pt>
                <c:pt idx="4">
                  <c:v>0.67000000000000104</c:v>
                </c:pt>
                <c:pt idx="5">
                  <c:v>0.67000000000000104</c:v>
                </c:pt>
                <c:pt idx="6">
                  <c:v>0.67000000000000104</c:v>
                </c:pt>
                <c:pt idx="7">
                  <c:v>0.67000000000000104</c:v>
                </c:pt>
                <c:pt idx="8">
                  <c:v>0.67000000000000104</c:v>
                </c:pt>
                <c:pt idx="9">
                  <c:v>0.66000000000000103</c:v>
                </c:pt>
                <c:pt idx="10">
                  <c:v>0.60000000000000064</c:v>
                </c:pt>
                <c:pt idx="11">
                  <c:v>0.58000000000000007</c:v>
                </c:pt>
                <c:pt idx="12">
                  <c:v>0.56999999999999995</c:v>
                </c:pt>
                <c:pt idx="13">
                  <c:v>0.5</c:v>
                </c:pt>
                <c:pt idx="14">
                  <c:v>0.5</c:v>
                </c:pt>
                <c:pt idx="15">
                  <c:v>0.46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983A-4C42-864F-BC9011199B64}"/>
            </c:ext>
          </c:extLst>
        </c:ser>
        <c:dLbls>
          <c:showVal val="1"/>
        </c:dLbls>
        <c:axId val="36836096"/>
        <c:axId val="36837632"/>
      </c:barChart>
      <c:catAx>
        <c:axId val="3683609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36837632"/>
        <c:crosses val="autoZero"/>
        <c:auto val="1"/>
        <c:lblAlgn val="ctr"/>
        <c:lblOffset val="100"/>
      </c:catAx>
      <c:valAx>
        <c:axId val="3683763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36836096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505-4EC7-9AD3-204770833663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05-4EC7-9AD3-204770833663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05-4EC7-9AD3-204770833663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05-4EC7-9AD3-204770833663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505-4EC7-9AD3-204770833663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505-4EC7-9AD3-204770833663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№13</c:v>
                </c:pt>
                <c:pt idx="1">
                  <c:v>СОШ №6</c:v>
                </c:pt>
                <c:pt idx="2">
                  <c:v>СОШ №2</c:v>
                </c:pt>
                <c:pt idx="3">
                  <c:v>СОШ №3</c:v>
                </c:pt>
                <c:pt idx="4">
                  <c:v>СОШ №4</c:v>
                </c:pt>
                <c:pt idx="5">
                  <c:v>СОШ №5</c:v>
                </c:pt>
                <c:pt idx="6">
                  <c:v>СОШ №8</c:v>
                </c:pt>
                <c:pt idx="7">
                  <c:v>СОШ №7</c:v>
                </c:pt>
                <c:pt idx="8">
                  <c:v>Гимназия №11</c:v>
                </c:pt>
                <c:pt idx="9">
                  <c:v>Лицей №12</c:v>
                </c:pt>
                <c:pt idx="10">
                  <c:v>СОШ №10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0.98</c:v>
                </c:pt>
                <c:pt idx="5">
                  <c:v>0.98</c:v>
                </c:pt>
                <c:pt idx="6">
                  <c:v>0.9600000000000003</c:v>
                </c:pt>
                <c:pt idx="7">
                  <c:v>0.9600000000000003</c:v>
                </c:pt>
                <c:pt idx="8">
                  <c:v>0.9600000000000003</c:v>
                </c:pt>
                <c:pt idx="9">
                  <c:v>0.92</c:v>
                </c:pt>
                <c:pt idx="10">
                  <c:v>0.91</c:v>
                </c:pt>
                <c:pt idx="11">
                  <c:v>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505-4EC7-9AD3-204770833663}"/>
            </c:ext>
          </c:extLst>
        </c:ser>
        <c:axId val="36992512"/>
        <c:axId val="36994048"/>
      </c:barChart>
      <c:catAx>
        <c:axId val="36992512"/>
        <c:scaling>
          <c:orientation val="minMax"/>
        </c:scaling>
        <c:axPos val="b"/>
        <c:numFmt formatCode="General" sourceLinked="0"/>
        <c:tickLblPos val="nextTo"/>
        <c:crossAx val="36994048"/>
        <c:crosses val="autoZero"/>
        <c:auto val="1"/>
        <c:lblAlgn val="ctr"/>
        <c:lblOffset val="100"/>
      </c:catAx>
      <c:valAx>
        <c:axId val="3699404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3699251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>
                <c:manualLayout>
                  <c:x val="0.3518518518518659"/>
                  <c:y val="-1.122413312352158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B33-4A3F-AD06-48777CC66842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B33-4A3F-AD06-48777CC66842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B33-4A3F-AD06-48777CC66842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33-4A3F-AD06-48777CC66842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B33-4A3F-AD06-48777CC66842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B33-4A3F-AD06-48777CC66842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B33-4A3F-AD06-48777CC66842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B33-4A3F-AD06-48777CC66842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B33-4A3F-AD06-48777CC66842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B33-4A3F-AD06-48777CC66842}"/>
                </c:ext>
              </c:extLst>
            </c:dLbl>
            <c:dLbl>
              <c:idx val="1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B33-4A3F-AD06-48777CC66842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B33-4A3F-AD06-48777CC66842}"/>
                </c:ext>
              </c:extLst>
            </c:dLbl>
            <c:dLbl>
              <c:idx val="1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B33-4A3F-AD06-48777CC66842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B33-4A3F-AD06-48777CC66842}"/>
                </c:ext>
              </c:extLst>
            </c:dLbl>
            <c:dLbl>
              <c:idx val="1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B33-4A3F-AD06-48777CC66842}"/>
                </c:ext>
              </c:extLst>
            </c:dLbl>
            <c:dLbl>
              <c:idx val="1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B33-4A3F-AD06-48777CC66842}"/>
                </c:ext>
              </c:extLst>
            </c:dLbl>
            <c:dLbl>
              <c:idx val="1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B33-4A3F-AD06-48777CC66842}"/>
                </c:ext>
              </c:extLst>
            </c:dLbl>
            <c:dLbl>
              <c:idx val="1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B33-4A3F-AD06-48777CC66842}"/>
                </c:ext>
              </c:extLst>
            </c:dLbl>
            <c:dLbl>
              <c:idx val="18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1B33-4A3F-AD06-48777CC6684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Лист1!$A$2:$A$21</c:f>
              <c:strCache>
                <c:ptCount val="19"/>
                <c:pt idx="0">
                  <c:v>Федотовская ООШ</c:v>
                </c:pt>
                <c:pt idx="1">
                  <c:v>Ст – Иштерякская ООШ</c:v>
                </c:pt>
                <c:pt idx="2">
                  <c:v>Куакбашская ООШ</c:v>
                </c:pt>
                <c:pt idx="3">
                  <c:v>Сугушлинская ООШ</c:v>
                </c:pt>
                <c:pt idx="4">
                  <c:v>Керлигачская ООШ</c:v>
                </c:pt>
                <c:pt idx="5">
                  <c:v>Н. -Чершелин. ш – дет. сад</c:v>
                </c:pt>
                <c:pt idx="6">
                  <c:v>Н.Серёжкинская ООШ</c:v>
                </c:pt>
                <c:pt idx="7">
                  <c:v>Ивановская ООШ</c:v>
                </c:pt>
                <c:pt idx="8">
                  <c:v>Сарабикуловская ООШ</c:v>
                </c:pt>
                <c:pt idx="9">
                  <c:v>Н – Чершелинская ООШ</c:v>
                </c:pt>
                <c:pt idx="10">
                  <c:v>Урдалинская ООШ</c:v>
                </c:pt>
                <c:pt idx="11">
                  <c:v>Шугуровская СОШ</c:v>
                </c:pt>
                <c:pt idx="12">
                  <c:v>Зеленорощинская СОШ </c:v>
                </c:pt>
                <c:pt idx="13">
                  <c:v>Урмышлинская ООШ</c:v>
                </c:pt>
                <c:pt idx="14">
                  <c:v>Ст-Письмянская ООШ</c:v>
                </c:pt>
                <c:pt idx="15">
                  <c:v>Зай -Каратайская ООШ </c:v>
                </c:pt>
                <c:pt idx="16">
                  <c:v>Тимяшевская СОШ</c:v>
                </c:pt>
                <c:pt idx="17">
                  <c:v>Подлесная ООШ</c:v>
                </c:pt>
                <c:pt idx="18">
                  <c:v>Старо - Кувакская СОШ</c:v>
                </c:pt>
              </c:strCache>
            </c:strRef>
          </c:cat>
          <c:val>
            <c:numRef>
              <c:f>Лист1!$B$2:$B$21</c:f>
              <c:numCache>
                <c:formatCode>0%</c:formatCode>
                <c:ptCount val="20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0.93</c:v>
                </c:pt>
                <c:pt idx="17">
                  <c:v>0.9</c:v>
                </c:pt>
                <c:pt idx="18">
                  <c:v>0.89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1B33-4A3F-AD06-48777CC66842}"/>
            </c:ext>
          </c:extLst>
        </c:ser>
        <c:axId val="41448576"/>
        <c:axId val="41450112"/>
      </c:barChart>
      <c:catAx>
        <c:axId val="4144857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41450112"/>
        <c:crosses val="autoZero"/>
        <c:auto val="1"/>
        <c:lblAlgn val="ctr"/>
        <c:lblOffset val="100"/>
      </c:catAx>
      <c:valAx>
        <c:axId val="4145011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41448576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009502680072464E-2"/>
          <c:y val="8.8871575094239376E-4"/>
          <c:w val="0.93533311295216726"/>
          <c:h val="0.71363975336420427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№2</c:v>
                </c:pt>
                <c:pt idx="1">
                  <c:v>СОШ №5</c:v>
                </c:pt>
                <c:pt idx="2">
                  <c:v>Лицей №12</c:v>
                </c:pt>
                <c:pt idx="3">
                  <c:v>СОШ №13</c:v>
                </c:pt>
                <c:pt idx="4">
                  <c:v>СОШ №6</c:v>
                </c:pt>
                <c:pt idx="5">
                  <c:v>СОШ №4</c:v>
                </c:pt>
                <c:pt idx="6">
                  <c:v>СОШ №8</c:v>
                </c:pt>
                <c:pt idx="7">
                  <c:v>СОШ №10</c:v>
                </c:pt>
                <c:pt idx="8">
                  <c:v>Гимназия №11</c:v>
                </c:pt>
                <c:pt idx="9">
                  <c:v>СОШ №7</c:v>
                </c:pt>
                <c:pt idx="10">
                  <c:v>СОШ №3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0.8400000000000003</c:v>
                </c:pt>
                <c:pt idx="1">
                  <c:v>0.78</c:v>
                </c:pt>
                <c:pt idx="2">
                  <c:v>0.74000000000000032</c:v>
                </c:pt>
                <c:pt idx="3">
                  <c:v>0.74000000000000032</c:v>
                </c:pt>
                <c:pt idx="4">
                  <c:v>0.74000000000000032</c:v>
                </c:pt>
                <c:pt idx="5">
                  <c:v>0.68</c:v>
                </c:pt>
                <c:pt idx="6">
                  <c:v>0.66000000000000036</c:v>
                </c:pt>
                <c:pt idx="7">
                  <c:v>0.66000000000000036</c:v>
                </c:pt>
                <c:pt idx="8">
                  <c:v>0.66000000000000036</c:v>
                </c:pt>
                <c:pt idx="9">
                  <c:v>0.64000000000000035</c:v>
                </c:pt>
                <c:pt idx="10">
                  <c:v>0.63000000000000034</c:v>
                </c:pt>
                <c:pt idx="11">
                  <c:v>0.30000000000000016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D3A-45F5-B648-205929699B04}"/>
            </c:ext>
          </c:extLst>
        </c:ser>
        <c:axId val="36998528"/>
        <c:axId val="41472384"/>
      </c:barChart>
      <c:catAx>
        <c:axId val="3699852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41472384"/>
        <c:crosses val="autoZero"/>
        <c:auto val="1"/>
        <c:lblAlgn val="ctr"/>
        <c:lblOffset val="100"/>
      </c:catAx>
      <c:valAx>
        <c:axId val="4147238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369985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0125300909985943"/>
          <c:y val="0"/>
          <c:w val="0.88368963541755585"/>
          <c:h val="0.65947453611815476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3A-4C42-864F-BC9011199B64}"/>
                </c:ext>
              </c:extLst>
            </c:dLbl>
            <c:dLbl>
              <c:idx val="2"/>
              <c:layout>
                <c:manualLayout>
                  <c:x val="-4.1666666666666664E-2"/>
                  <c:y val="-7.8201360498419761E-3"/>
                </c:manualLayout>
              </c:layout>
              <c:dLblPos val="outEnd"/>
              <c:showVal val="1"/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83A-4C42-864F-BC9011199B64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83A-4C42-864F-BC9011199B64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83A-4C42-864F-BC9011199B64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83A-4C42-864F-BC9011199B64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83A-4C42-864F-BC9011199B64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83A-4C42-864F-BC9011199B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Лист1!$A$2:$A$20</c:f>
              <c:strCache>
                <c:ptCount val="19"/>
                <c:pt idx="0">
                  <c:v>Керлигачская ООШ</c:v>
                </c:pt>
                <c:pt idx="1">
                  <c:v>Сарабикуловская ООШ</c:v>
                </c:pt>
                <c:pt idx="2">
                  <c:v>Сугушлинская ООШ</c:v>
                </c:pt>
                <c:pt idx="3">
                  <c:v>Урмышлинская ООШ</c:v>
                </c:pt>
                <c:pt idx="4">
                  <c:v>Ст – Иштерякская ООШ</c:v>
                </c:pt>
                <c:pt idx="5">
                  <c:v>Зай -Каратайская ООШ </c:v>
                </c:pt>
                <c:pt idx="6">
                  <c:v>Н – Чершелинская ООШ</c:v>
                </c:pt>
                <c:pt idx="7">
                  <c:v>Ивановская ООШ</c:v>
                </c:pt>
                <c:pt idx="8">
                  <c:v>Зеленорощинская СОШ </c:v>
                </c:pt>
                <c:pt idx="9">
                  <c:v>Старо - Кувакская СОШ</c:v>
                </c:pt>
                <c:pt idx="10">
                  <c:v>Куакбашская ООШ</c:v>
                </c:pt>
                <c:pt idx="11">
                  <c:v>Ст-Письмянская ООШ</c:v>
                </c:pt>
                <c:pt idx="12">
                  <c:v>Шугуровская СОШ </c:v>
                </c:pt>
                <c:pt idx="13">
                  <c:v>Тимяшевская СОШ</c:v>
                </c:pt>
                <c:pt idx="14">
                  <c:v>Подлесная ООШ</c:v>
                </c:pt>
                <c:pt idx="15">
                  <c:v>Урдалинская ООШ </c:v>
                </c:pt>
                <c:pt idx="16">
                  <c:v>Н.Серёжкинская ООШ</c:v>
                </c:pt>
                <c:pt idx="17">
                  <c:v>Н. -Чершелин. ш – дет. сад</c:v>
                </c:pt>
                <c:pt idx="18">
                  <c:v>Федотовская ООШ</c:v>
                </c:pt>
              </c:strCache>
            </c:strRef>
          </c:cat>
          <c:val>
            <c:numRef>
              <c:f>Лист1!$B$2:$B$20</c:f>
              <c:numCache>
                <c:formatCode>0%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0.75000000000000011</c:v>
                </c:pt>
                <c:pt idx="5">
                  <c:v>0.75000000000000011</c:v>
                </c:pt>
                <c:pt idx="6">
                  <c:v>0.71000000000000008</c:v>
                </c:pt>
                <c:pt idx="7">
                  <c:v>0.67000000000000015</c:v>
                </c:pt>
                <c:pt idx="8">
                  <c:v>0.67000000000000015</c:v>
                </c:pt>
                <c:pt idx="9">
                  <c:v>0.67000000000000015</c:v>
                </c:pt>
                <c:pt idx="10">
                  <c:v>0.67000000000000015</c:v>
                </c:pt>
                <c:pt idx="11">
                  <c:v>0.67000000000000015</c:v>
                </c:pt>
                <c:pt idx="12">
                  <c:v>0.62000000000000011</c:v>
                </c:pt>
                <c:pt idx="13">
                  <c:v>0.59</c:v>
                </c:pt>
                <c:pt idx="14">
                  <c:v>0.5</c:v>
                </c:pt>
                <c:pt idx="15">
                  <c:v>0.33000000000000007</c:v>
                </c:pt>
                <c:pt idx="16">
                  <c:v>0.33000000000000007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983A-4C42-864F-BC9011199B64}"/>
            </c:ext>
          </c:extLst>
        </c:ser>
        <c:dLbls>
          <c:showVal val="1"/>
        </c:dLbls>
        <c:axId val="96622080"/>
        <c:axId val="96623616"/>
      </c:barChart>
      <c:catAx>
        <c:axId val="96622080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96623616"/>
        <c:crosses val="autoZero"/>
        <c:auto val="1"/>
        <c:lblAlgn val="ctr"/>
        <c:lblOffset val="100"/>
      </c:catAx>
      <c:valAx>
        <c:axId val="96623616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96622080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19-4097-83D5-585CCBB8AB85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219-4097-83D5-585CCBB8AB85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219-4097-83D5-585CCBB8AB85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219-4097-83D5-585CCBB8AB85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219-4097-83D5-585CCBB8AB85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219-4097-83D5-585CCBB8AB85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№6</c:v>
                </c:pt>
                <c:pt idx="1">
                  <c:v>СОШ №2</c:v>
                </c:pt>
                <c:pt idx="2">
                  <c:v>СОШ №13</c:v>
                </c:pt>
                <c:pt idx="3">
                  <c:v>СОШ №3</c:v>
                </c:pt>
                <c:pt idx="4">
                  <c:v>СОШ №5</c:v>
                </c:pt>
                <c:pt idx="5">
                  <c:v>Лицей №12</c:v>
                </c:pt>
                <c:pt idx="6">
                  <c:v>СОШ №7</c:v>
                </c:pt>
                <c:pt idx="7">
                  <c:v>Гимназия №11</c:v>
                </c:pt>
                <c:pt idx="8">
                  <c:v>СОШ №4</c:v>
                </c:pt>
                <c:pt idx="9">
                  <c:v>СОШ №8</c:v>
                </c:pt>
                <c:pt idx="10">
                  <c:v>СОШ №10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0.99</c:v>
                </c:pt>
                <c:pt idx="8">
                  <c:v>0.98</c:v>
                </c:pt>
                <c:pt idx="9">
                  <c:v>0.98</c:v>
                </c:pt>
                <c:pt idx="10">
                  <c:v>0.96000000000000008</c:v>
                </c:pt>
                <c:pt idx="11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0219-4097-83D5-585CCBB8AB85}"/>
            </c:ext>
          </c:extLst>
        </c:ser>
        <c:axId val="37454592"/>
        <c:axId val="37456128"/>
      </c:barChart>
      <c:catAx>
        <c:axId val="37454592"/>
        <c:scaling>
          <c:orientation val="minMax"/>
        </c:scaling>
        <c:axPos val="b"/>
        <c:numFmt formatCode="General" sourceLinked="0"/>
        <c:tickLblPos val="nextTo"/>
        <c:crossAx val="37456128"/>
        <c:crosses val="autoZero"/>
        <c:auto val="1"/>
        <c:lblAlgn val="ctr"/>
        <c:lblOffset val="100"/>
      </c:catAx>
      <c:valAx>
        <c:axId val="37456128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37454592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0.78049</cdr:x>
      <cdr:y>0.07669</cdr:y>
    </cdr:from>
    <cdr:to>
      <cdr:x>0.97347</cdr:x>
      <cdr:y>0.16259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6858048" y="357190"/>
          <a:ext cx="1695690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ЛМР –66,2%</a:t>
          </a:r>
          <a:endParaRPr lang="ru-RU" sz="20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0.7205</cdr:x>
      <cdr:y>0.02933</cdr:y>
    </cdr:from>
    <cdr:to>
      <cdr:x>0.90899</cdr:x>
      <cdr:y>0.10513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6076994" y="142876"/>
          <a:ext cx="1589845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ЛМР –69%</a:t>
          </a:r>
          <a:endParaRPr lang="ru-RU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0.76444</cdr:x>
      <cdr:y>0.04399</cdr:y>
    </cdr:from>
    <cdr:to>
      <cdr:x>0.98306</cdr:x>
      <cdr:y>0.13871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6429389" y="185828"/>
          <a:ext cx="1838746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sz="2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rPr>
            <a:t>ЛМР –78%</a:t>
          </a:r>
          <a:endParaRPr lang="ru-RU" sz="2000" b="1" dirty="0">
            <a:solidFill>
              <a:schemeClr val="accent2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14.12.2020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00042"/>
            <a:ext cx="8429652" cy="3643314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Результаты полугодовых проверочных работ учащихся 4 классов 2020-2021 учебного года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643042" y="-3857676"/>
            <a:ext cx="7143800" cy="4572032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Русский язык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57158" y="714356"/>
            <a:ext cx="7858180" cy="260985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911</a:t>
            </a:r>
          </a:p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Приняли участие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834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(92%)</a:t>
            </a:r>
          </a:p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«5»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- 152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( 18%)</a:t>
            </a:r>
          </a:p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«4»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- 422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(51%)</a:t>
            </a:r>
          </a:p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«3»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- 231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(28%)</a:t>
            </a:r>
          </a:p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«2»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29 (3%)</a:t>
            </a:r>
          </a:p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Успеваемость –   97%       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входная к/р.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96,7%               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Качество знаний – 69                  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71,4%            </a:t>
            </a:r>
          </a:p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Средняя оценка –  3,8                 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3,9          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952062478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142900"/>
            <a:ext cx="8712526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городским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820395341"/>
              </p:ext>
            </p:extLst>
          </p:nvPr>
        </p:nvGraphicFramePr>
        <p:xfrm>
          <a:off x="214282" y="928670"/>
          <a:ext cx="9110246" cy="5319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28728" y="-142900"/>
            <a:ext cx="7504960" cy="121444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142976" y="2216142"/>
            <a:ext cx="7858180" cy="6985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14733394"/>
              </p:ext>
            </p:extLst>
          </p:nvPr>
        </p:nvGraphicFramePr>
        <p:xfrm>
          <a:off x="428564" y="1357298"/>
          <a:ext cx="8715436" cy="3943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14338"/>
            <a:ext cx="8715404" cy="114300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Качество знаний по городским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72264" y="1214422"/>
            <a:ext cx="2465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ЛМР – 69%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68004981"/>
              </p:ext>
            </p:extLst>
          </p:nvPr>
        </p:nvGraphicFramePr>
        <p:xfrm>
          <a:off x="0" y="928670"/>
          <a:ext cx="9144000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-142901"/>
            <a:ext cx="8643998" cy="1357323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14282" y="2285992"/>
            <a:ext cx="8786874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642920"/>
          <a:ext cx="9072594" cy="607222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6531429"/>
                <a:gridCol w="2541165"/>
              </a:tblGrid>
              <a:tr h="6669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cs typeface="Times New Roman" pitchFamily="18" charset="0"/>
                        </a:rPr>
                        <a:t>Допущенные ошибки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% выполнивших 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5703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Правописание приставок</a:t>
                      </a:r>
                      <a:endParaRPr lang="ru-RU" sz="2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96%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4446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Безударные окончания имен прилагательных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86%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5928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Замена, искажение и пропуск букв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5928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Правописание чу-,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щу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жи-,ши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-, </a:t>
                      </a:r>
                      <a:r>
                        <a:rPr kumimoji="0" lang="ru-RU" sz="180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ча-ща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91%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5928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Безударные гласные, проверяемые ударением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61%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5187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Правописание суффиксов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83%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5928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Правописание предлогов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96%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7061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Разделительный Ь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91%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  <a:tr h="7938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Безударные окончания имен существительных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76%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71435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Выполнение заданий(диктант)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785794"/>
          <a:ext cx="9001188" cy="5537533"/>
        </p:xfrm>
        <a:graphic>
          <a:graphicData uri="http://schemas.openxmlformats.org/drawingml/2006/table">
            <a:tbl>
              <a:tblPr firstRow="1" firstCol="1" bandRow="1">
                <a:tableStyleId>{85BE263C-DBD7-4A20-BB59-AAB30ACAA65A}</a:tableStyleId>
              </a:tblPr>
              <a:tblGrid>
                <a:gridCol w="5715040"/>
                <a:gridCol w="3286148"/>
              </a:tblGrid>
              <a:tr h="8572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Допущенные ошибки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420" marR="604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выполнивших 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420" marR="604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23574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нахождении главных членов в предложении</a:t>
                      </a:r>
                      <a:endParaRPr lang="ru-RU" sz="28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420" marR="604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(92%)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420" marR="604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  <a:tr h="23228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определении падежей имен существительных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420" marR="604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(71 %)</a:t>
                      </a:r>
                      <a:endParaRPr lang="ru-RU" sz="28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0420" marR="604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0"/>
            <a:ext cx="6000792" cy="64291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Выполнение заданий(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гр.з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571480"/>
            <a:ext cx="8926808" cy="5443542"/>
          </a:xfrm>
        </p:spPr>
        <p:txBody>
          <a:bodyPr>
            <a:normAutofit/>
          </a:bodyPr>
          <a:lstStyle/>
          <a:p>
            <a:pPr marL="596646" lvl="0" indent="-514350"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Результаты полугодовых проверочных работ по русскому языку в 4  классах считать удовлетворительными, показатели успеваемости недостаточными.</a:t>
            </a:r>
          </a:p>
          <a:p>
            <a:pPr marL="596646" lvl="0" indent="-5143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96646" lvl="0" indent="-514350" algn="just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712526" cy="78581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1785926"/>
            <a:ext cx="828680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 на заседаниях ШМО проанализировать результаты проверочных работ по русскому языку и  запланировать систему мер, направленных на улучшение и стабилизацию результатов учащихся в течение года;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- организовать работу учителей по устранению выявленных пробелов в знаниях учащихся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систематически)</a:t>
            </a:r>
          </a:p>
          <a:p>
            <a:pPr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целью ликвидации пробелов в знаниях организовать работу с учащимися по индивидуальным планам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систематически)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42844" y="1142984"/>
            <a:ext cx="8786874" cy="4864307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 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1. Включать в учебный материал упражнения по развитию орфографической зоркости, слуховой памяти и комментированное письмо с целью формирования умения проговаривать слова при написании слов, чтобы исключить случаи пропуска, замены, искажения букв в словах.</a:t>
            </a:r>
          </a:p>
          <a:p>
            <a:pPr lvl="0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2. Регулярно включать в учебный материал упражнения на определение падежей имен существительных, по теме «Безударная гласная в корне слова, в окончаниях имен существительных и имен прилагательных».</a:t>
            </a:r>
          </a:p>
          <a:p>
            <a:pPr lvl="0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3.Проводить индивидуальную работу со слабоуспевающими обучающимися.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План работы по устранению ошибок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0"/>
            <a:ext cx="8426774" cy="3643314"/>
          </a:xfrm>
        </p:spPr>
        <p:txBody>
          <a:bodyPr>
            <a:normAutofit fontScale="25000" lnSpcReduction="20000"/>
          </a:bodyPr>
          <a:lstStyle/>
          <a:p>
            <a:pPr lvl="3">
              <a:buNone/>
            </a:pPr>
            <a:endParaRPr lang="ru-RU" sz="14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3">
              <a:buNone/>
            </a:pPr>
            <a:r>
              <a:rPr lang="ru-RU" sz="1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Окружающий мир</a:t>
            </a:r>
            <a:r>
              <a:rPr lang="ru-RU" sz="14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>
              <a:buNone/>
            </a:pPr>
            <a:endParaRPr lang="ru-RU" sz="1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Всего учащихся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 911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 845 (93</a:t>
            </a: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%)</a:t>
            </a: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«5» -  221 (26%) </a:t>
            </a: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«4» -  439 (52%)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«3» -   180 (21,2%)               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«2» </a:t>
            </a: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– 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7 (0,8%)</a:t>
            </a: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Успеваемость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 –  99,2    </a:t>
            </a:r>
            <a:r>
              <a:rPr lang="ru-RU" sz="1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входная к/р.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- 98,9%          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Качество знаний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– 78                            73%      </a:t>
            </a:r>
          </a:p>
          <a:p>
            <a:pPr>
              <a:buNone/>
            </a:pPr>
            <a:r>
              <a:rPr lang="ru-RU" sz="12800" dirty="0" smtClean="0">
                <a:latin typeface="Times New Roman" pitchFamily="18" charset="0"/>
                <a:cs typeface="Times New Roman" pitchFamily="18" charset="0"/>
              </a:rPr>
              <a:t>Средняя оценка </a:t>
            </a:r>
            <a:r>
              <a:rPr lang="ru-RU" sz="12800" b="1" dirty="0" smtClean="0">
                <a:latin typeface="Times New Roman" pitchFamily="18" charset="0"/>
                <a:cs typeface="Times New Roman" pitchFamily="18" charset="0"/>
              </a:rPr>
              <a:t>-   4,0                            3,9            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642910" y="214290"/>
            <a:ext cx="8286808" cy="1214446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643998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Всего учащихся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911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Приняли участие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845 (93%)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«5»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154 (18,2%)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«4»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405 (48%) </a:t>
            </a: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«3»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259 (30,6%)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«2»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27 (3,2%)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Успеваемость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96,8 %         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входная к/р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96,7%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Качество знаний –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66,2%                                66,4%                                       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Средняя оценка 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3,8                                    3,8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355336" cy="78579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4139919065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-142900"/>
            <a:ext cx="8783964" cy="114300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Успеваемость по городским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57224" y="-142900"/>
            <a:ext cx="8076464" cy="156053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71472" y="2000240"/>
            <a:ext cx="8572528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69734159"/>
              </p:ext>
            </p:extLst>
          </p:nvPr>
        </p:nvGraphicFramePr>
        <p:xfrm>
          <a:off x="285720" y="1071546"/>
          <a:ext cx="8643966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72330" y="1000108"/>
            <a:ext cx="2071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ЛМР – 78%</a:t>
            </a:r>
            <a:endParaRPr lang="ru-RU" sz="2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18315957"/>
              </p:ext>
            </p:extLst>
          </p:nvPr>
        </p:nvGraphicFramePr>
        <p:xfrm>
          <a:off x="0" y="1285860"/>
          <a:ext cx="8410575" cy="4224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42908" y="-214338"/>
            <a:ext cx="8929718" cy="156053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Качество знаний по сельским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714348" y="2214554"/>
            <a:ext cx="8429652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06864706"/>
              </p:ext>
            </p:extLst>
          </p:nvPr>
        </p:nvGraphicFramePr>
        <p:xfrm>
          <a:off x="-1764704" y="836712"/>
          <a:ext cx="452948" cy="642942"/>
        </p:xfrm>
        <a:graphic>
          <a:graphicData uri="http://schemas.openxmlformats.org/drawingml/2006/table">
            <a:tbl>
              <a:tblPr/>
              <a:tblGrid>
                <a:gridCol w="32789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505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4294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9827" marR="49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49827" marR="4982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25404"/>
          </a:xfrm>
        </p:spPr>
        <p:txBody>
          <a:bodyPr>
            <a:normAutofit fontScale="90000"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4000" b="1" dirty="0" smtClean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Выполнение заданий</a:t>
            </a:r>
            <a:endParaRPr lang="ru-RU" sz="40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71406" y="785795"/>
          <a:ext cx="8572560" cy="5478783"/>
        </p:xfrm>
        <a:graphic>
          <a:graphicData uri="http://schemas.openxmlformats.org/drawingml/2006/table">
            <a:tbl>
              <a:tblPr/>
              <a:tblGrid>
                <a:gridCol w="5857916"/>
                <a:gridCol w="2714644"/>
              </a:tblGrid>
              <a:tr h="5715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Допущенные ошибки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Количество несправившихся 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Знание документа о правах человека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82%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Знание прав человека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85%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Определение страны-родины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96%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Глава государства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Символы государства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92%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Флаг России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94%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Определение столицы России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96%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Города Татарстана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87%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Найти лишнее географическое название 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71,2%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Соотнести природный объект с определением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82%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Умение определять природные зоны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67%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Расположение Арктических пустынь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95%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Знание животных Арктики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91%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Знание растений тундры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92%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Животные, занесенные в Красную книгу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94%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Экологические проблемы лесной зоны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91%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Знание птиц степи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87%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Знание основного занятия жителей степи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85%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Климат пустыни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93%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Растения пустыни</a:t>
                      </a: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91%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7618" marR="5761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71546"/>
            <a:ext cx="5857884" cy="480060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26808" cy="8572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</a:t>
            </a:r>
            <a:r>
              <a:rPr lang="ru-RU" sz="3600" b="1" dirty="0" smtClean="0">
                <a:solidFill>
                  <a:srgbClr val="0070C0"/>
                </a:solidFill>
              </a:rPr>
              <a:t> </a:t>
            </a:r>
            <a:r>
              <a:rPr lang="ru-RU" sz="3600" b="1" i="1" dirty="0" smtClean="0">
                <a:solidFill>
                  <a:srgbClr val="0070C0"/>
                </a:solidFill>
              </a:rPr>
              <a:t>  </a:t>
            </a:r>
            <a:endParaRPr lang="ru-RU" sz="3600" b="1" i="1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642918"/>
            <a:ext cx="8643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Результаты полугодовых проверочных работ по окружающему миру в  4   классах  считать удовлетворительными, показатели успеваемости недостаточными.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785926"/>
            <a:ext cx="9144000" cy="3928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-на заседаниях ШМО проанализировать результаты проверочных работ по окружающему миру и  запланировать систему мер, направленных на улучшение и стабилизацию результатов учащихся в течение года;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-организовать работу учителей по устранению выявленных пробелов в знаниях учащихся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систематически)</a:t>
            </a:r>
          </a:p>
          <a:p>
            <a:pPr marL="596646" indent="-514350"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-с целью ликвидации пробелов в знаниях организовать работу </a:t>
            </a:r>
          </a:p>
          <a:p>
            <a:pPr marL="596646" indent="-5143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 учащимися по индивидуальным планам(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срок: систематически)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864307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1.Включать в учебный материал задания из ключевых тем курса, задания базового и повышенного уровня сложности, 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том числе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развитие логического мышления, задания, расширяющие кругозор и развивающие речь и творческие способности учащихся.</a:t>
            </a:r>
          </a:p>
          <a:p>
            <a:pPr lvl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2.Отработать задания по теме «Гражданин и государство», «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Природные зоны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», «Реки, горы, озера,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равнины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России», «Города Татарстана».</a:t>
            </a:r>
          </a:p>
          <a:p>
            <a:pPr lvl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3.Отрабатывать умение более внимательно изучать вопросы, задания для выбора правильного ответа, записывать свои ответы точно, логично и полно.</a:t>
            </a:r>
          </a:p>
          <a:p>
            <a:pPr lvl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4. Проводить индивидуальную работу с обучающимися в урочное и во внеурочное время.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План 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работы по устранению ошибок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165081116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-142900"/>
            <a:ext cx="806958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городским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5215097"/>
              </p:ext>
            </p:extLst>
          </p:nvPr>
        </p:nvGraphicFramePr>
        <p:xfrm>
          <a:off x="500034" y="1447800"/>
          <a:ext cx="8434416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00166" y="-285776"/>
            <a:ext cx="7498080" cy="1560538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28596" y="2000240"/>
            <a:ext cx="8358246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142509248"/>
              </p:ext>
            </p:extLst>
          </p:nvPr>
        </p:nvGraphicFramePr>
        <p:xfrm>
          <a:off x="857224" y="1000108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214338"/>
            <a:ext cx="8715404" cy="107157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15140" y="928670"/>
            <a:ext cx="2080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ЛМР – 66,2%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668004981"/>
              </p:ext>
            </p:extLst>
          </p:nvPr>
        </p:nvGraphicFramePr>
        <p:xfrm>
          <a:off x="0" y="1214422"/>
          <a:ext cx="8786874" cy="46577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715404" cy="114300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Качество знаний по сельским школам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714348" y="2571744"/>
            <a:ext cx="8572560" cy="7143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281732987"/>
              </p:ext>
            </p:extLst>
          </p:nvPr>
        </p:nvGraphicFramePr>
        <p:xfrm>
          <a:off x="-1620688" y="2132856"/>
          <a:ext cx="150634" cy="3578170"/>
        </p:xfrm>
        <a:graphic>
          <a:graphicData uri="http://schemas.openxmlformats.org/drawingml/2006/table">
            <a:tbl>
              <a:tblPr/>
              <a:tblGrid>
                <a:gridCol w="1506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3519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2617" marR="626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15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2617" marR="626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543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2617" marR="626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6315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2617" marR="626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35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2617" marR="626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157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2617" marR="626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771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2617" marR="6261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7498080" cy="214314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Выполнение заданий 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02699459"/>
              </p:ext>
            </p:extLst>
          </p:nvPr>
        </p:nvGraphicFramePr>
        <p:xfrm>
          <a:off x="0" y="696874"/>
          <a:ext cx="9072594" cy="5992042"/>
        </p:xfrm>
        <a:graphic>
          <a:graphicData uri="http://schemas.openxmlformats.org/drawingml/2006/table">
            <a:tbl>
              <a:tblPr firstRow="1" firstCol="1" bandRow="1">
                <a:tableStyleId>{85BE263C-DBD7-4A20-BB59-AAB30ACAA65A}</a:tableStyleId>
              </a:tblPr>
              <a:tblGrid>
                <a:gridCol w="6500826">
                  <a:extLst>
                    <a:ext uri="{9D8B030D-6E8A-4147-A177-3AD203B41FA5}">
                      <a16:colId xmlns="" xmlns:a16="http://schemas.microsoft.com/office/drawing/2014/main" val="2569598776"/>
                    </a:ext>
                  </a:extLst>
                </a:gridCol>
                <a:gridCol w="2571768">
                  <a:extLst>
                    <a:ext uri="{9D8B030D-6E8A-4147-A177-3AD203B41FA5}">
                      <a16:colId xmlns="" xmlns:a16="http://schemas.microsoft.com/office/drawing/2014/main" val="2543515818"/>
                    </a:ext>
                  </a:extLst>
                </a:gridCol>
              </a:tblGrid>
              <a:tr h="8033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Допущенные ошибки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выполнивших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35056139"/>
                  </a:ext>
                </a:extLst>
              </a:tr>
              <a:tr h="10976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Решение задачи геометрического характера</a:t>
                      </a:r>
                      <a:endParaRPr kumimoji="0" lang="ru-RU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00139910"/>
                  </a:ext>
                </a:extLst>
              </a:tr>
              <a:tr h="8865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Умножение круглых чисел</a:t>
                      </a:r>
                      <a:endParaRPr kumimoji="0" lang="ru-RU" sz="20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2418340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Решение уравнений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97257310"/>
                  </a:ext>
                </a:extLst>
              </a:tr>
              <a:tr h="13190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Преобразование именованных чисел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42%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10724597"/>
                  </a:ext>
                </a:extLst>
              </a:tr>
              <a:tr h="81391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ru-RU" sz="18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Решение задачи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72%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7687845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8"/>
            <a:ext cx="8715404" cy="1500198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Результаты полугодовых проверочных работ  по математике в 4  классах считать удовлетворительными, показатели успеваемости недостаточными.</a:t>
            </a: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12" y="0"/>
            <a:ext cx="9001188" cy="107154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b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714488"/>
            <a:ext cx="885828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-на заседаниях ШМО проанализировать результаты полугодовых проверочных работ по математике и  запланировать систему мер, направленных на улучшение и стабилизацию результатов учащихся в течение года;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организовать работу учителей по устранению выявленных пробелов в знаниях учащихся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(срок: систематически).</a:t>
            </a:r>
          </a:p>
          <a:p>
            <a:pPr marL="596646" indent="-514350"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Рекомендации учителям: </a:t>
            </a:r>
          </a:p>
          <a:p>
            <a:pPr marL="596646" indent="-51435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- с целью ликвидации пробелов в знаниях организовать работу с учащимися по индивидуальным  планам</a:t>
            </a:r>
          </a:p>
          <a:p>
            <a:pPr marL="596646" indent="-51435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(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срок: систематически)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71472" y="1214422"/>
            <a:ext cx="8115328" cy="479286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Систематически отрабатывать вычислительные навыки, навыки решения задач разных видов, в том числе геометрических задач.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2.Включать в учебный материал задания на преобразование единиц длины, массы, времени, задания базового и повышенного уровня сложности.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3.Проводить индивидуально- дифференцированную   работу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07157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План работы по устранению ошибок:</a:t>
            </a:r>
            <a:r>
              <a:rPr lang="ru-RU" sz="3200" dirty="0" smtClean="0">
                <a:solidFill>
                  <a:srgbClr val="0070C0"/>
                </a:solidFill>
              </a:rPr>
              <a:t/>
            </a:r>
            <a:br>
              <a:rPr lang="ru-RU" sz="3200" dirty="0" smtClean="0">
                <a:solidFill>
                  <a:srgbClr val="0070C0"/>
                </a:solidFill>
              </a:rPr>
            </a:b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5835</TotalTime>
  <Words>940</Words>
  <Application>Microsoft Office PowerPoint</Application>
  <PresentationFormat>Экран (4:3)</PresentationFormat>
  <Paragraphs>267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Открытая</vt:lpstr>
      <vt:lpstr>                                Результаты полугодовых проверочных работ учащихся 4 классов 2020-2021 учебного года   </vt:lpstr>
      <vt:lpstr>              Математика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      Качество знаний по сельским школам</vt:lpstr>
      <vt:lpstr>          Выполнение заданий </vt:lpstr>
      <vt:lpstr>     Выводы: </vt:lpstr>
      <vt:lpstr>План работы по устранению ошибок: </vt:lpstr>
      <vt:lpstr>          Русский язык </vt:lpstr>
      <vt:lpstr>     Успеваемость по городским школам</vt:lpstr>
      <vt:lpstr>Успеваемость по сельским школам</vt:lpstr>
      <vt:lpstr>  Качество знаний по городским школам</vt:lpstr>
      <vt:lpstr>Качество знаний по сельским школам</vt:lpstr>
      <vt:lpstr>     Выполнение заданий(диктант)</vt:lpstr>
      <vt:lpstr>Выполнение заданий(гр.з)</vt:lpstr>
      <vt:lpstr>   Выводы:</vt:lpstr>
      <vt:lpstr>    План работы по устранению ошибок</vt:lpstr>
      <vt:lpstr>Слайд 19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    Качество знаний по сельским школам</vt:lpstr>
      <vt:lpstr>            Выполнение заданий</vt:lpstr>
      <vt:lpstr>  Выводы   </vt:lpstr>
      <vt:lpstr>   План работы по устранению ошибок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Admin</cp:lastModifiedBy>
  <cp:revision>838</cp:revision>
  <dcterms:created xsi:type="dcterms:W3CDTF">2012-12-17T07:09:56Z</dcterms:created>
  <dcterms:modified xsi:type="dcterms:W3CDTF">2020-12-14T07:31:32Z</dcterms:modified>
</cp:coreProperties>
</file>